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3"/>
    <p:sldMasterId id="2147484041" r:id="rId4"/>
    <p:sldMasterId id="2147484059" r:id="rId5"/>
    <p:sldMasterId id="2147484067" r:id="rId6"/>
    <p:sldMasterId id="2147483660" r:id="rId7"/>
    <p:sldMasterId id="2147484070" r:id="rId8"/>
  </p:sldMasterIdLst>
  <p:notesMasterIdLst>
    <p:notesMasterId r:id="rId31"/>
  </p:notesMasterIdLst>
  <p:handoutMasterIdLst>
    <p:handoutMasterId r:id="rId32"/>
  </p:handoutMasterIdLst>
  <p:sldIdLst>
    <p:sldId id="366" r:id="rId9"/>
    <p:sldId id="350" r:id="rId10"/>
    <p:sldId id="353" r:id="rId11"/>
    <p:sldId id="344" r:id="rId12"/>
    <p:sldId id="261" r:id="rId13"/>
    <p:sldId id="360" r:id="rId14"/>
    <p:sldId id="361" r:id="rId15"/>
    <p:sldId id="362" r:id="rId16"/>
    <p:sldId id="363" r:id="rId17"/>
    <p:sldId id="364" r:id="rId18"/>
    <p:sldId id="295" r:id="rId19"/>
    <p:sldId id="289" r:id="rId20"/>
    <p:sldId id="297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54" r:id="rId29"/>
    <p:sldId id="3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00"/>
    <a:srgbClr val="E4AC3C"/>
    <a:srgbClr val="F6A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15800-5E95-4804-AAAB-D553236EA0D0}" v="12" dt="2022-02-01T15:46:38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bahs.ss18.sharpschool.com/" TargetMode="External"/><Relationship Id="rId1" Type="http://schemas.openxmlformats.org/officeDocument/2006/relationships/hyperlink" Target="http://www.hcps.org/sepg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bahs.ss18.sharpschool.com/" TargetMode="External"/><Relationship Id="rId1" Type="http://schemas.openxmlformats.org/officeDocument/2006/relationships/hyperlink" Target="http://www.hcps.org/sep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62FEE-130F-45D4-8151-C49C5AF74540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050FDC-EF2A-44FC-928F-BC6D07EDB58F}">
      <dgm:prSet/>
      <dgm:spPr/>
      <dgm:t>
        <a:bodyPr/>
        <a:lstStyle/>
        <a:p>
          <a:pPr rtl="0"/>
          <a:r>
            <a:rPr lang="en-US"/>
            <a:t>Itslearning- </a:t>
          </a:r>
          <a:r>
            <a:rPr lang="en-US">
              <a:latin typeface="Century Gothic" panose="020B0502020202020204"/>
            </a:rPr>
            <a:t>check</a:t>
          </a:r>
          <a:r>
            <a:rPr lang="en-US"/>
            <a:t> out </a:t>
          </a:r>
          <a:r>
            <a:rPr lang="en-US">
              <a:latin typeface="Century Gothic" panose="020B0502020202020204"/>
            </a:rPr>
            <a:t>your students’ Itslearning counseling tile in the "Resources" tab</a:t>
          </a:r>
          <a:endParaRPr lang="en-US"/>
        </a:p>
      </dgm:t>
    </dgm:pt>
    <dgm:pt modelId="{BB08382D-2FEA-4BD9-ACCC-007BE5D4F4C5}" type="parTrans" cxnId="{D91D4815-BBF5-4B4E-9DE7-8E4866BC054F}">
      <dgm:prSet/>
      <dgm:spPr/>
      <dgm:t>
        <a:bodyPr/>
        <a:lstStyle/>
        <a:p>
          <a:endParaRPr lang="en-US"/>
        </a:p>
      </dgm:t>
    </dgm:pt>
    <dgm:pt modelId="{89BAC355-BD01-4BD8-A137-BD8C92B75CCE}" type="sibTrans" cxnId="{D91D4815-BBF5-4B4E-9DE7-8E4866BC054F}">
      <dgm:prSet/>
      <dgm:spPr/>
      <dgm:t>
        <a:bodyPr/>
        <a:lstStyle/>
        <a:p>
          <a:endParaRPr lang="en-US"/>
        </a:p>
      </dgm:t>
    </dgm:pt>
    <dgm:pt modelId="{79C2F12E-64B5-4754-B5A1-440471F2872E}">
      <dgm:prSet/>
      <dgm:spPr/>
      <dgm:t>
        <a:bodyPr/>
        <a:lstStyle/>
        <a:p>
          <a:r>
            <a:rPr lang="en-US"/>
            <a:t>HCPS.ORG - </a:t>
          </a:r>
          <a:r>
            <a:rPr lang="en-US">
              <a:hlinkClick xmlns:r="http://schemas.openxmlformats.org/officeDocument/2006/relationships" r:id="rId1"/>
            </a:rPr>
            <a:t>Student Education Planning Guide</a:t>
          </a:r>
          <a:endParaRPr lang="en-US"/>
        </a:p>
      </dgm:t>
    </dgm:pt>
    <dgm:pt modelId="{24AC227B-258C-4B50-9B03-083C4D8356DC}" type="parTrans" cxnId="{183F3AA8-F1A5-4CAE-B28B-1EA6A74C40A0}">
      <dgm:prSet/>
      <dgm:spPr/>
      <dgm:t>
        <a:bodyPr/>
        <a:lstStyle/>
        <a:p>
          <a:endParaRPr lang="en-US"/>
        </a:p>
      </dgm:t>
    </dgm:pt>
    <dgm:pt modelId="{B34E639B-9081-4638-8913-8D1CBA207605}" type="sibTrans" cxnId="{183F3AA8-F1A5-4CAE-B28B-1EA6A74C40A0}">
      <dgm:prSet/>
      <dgm:spPr/>
      <dgm:t>
        <a:bodyPr/>
        <a:lstStyle/>
        <a:p>
          <a:endParaRPr lang="en-US"/>
        </a:p>
      </dgm:t>
    </dgm:pt>
    <dgm:pt modelId="{A48EDB91-2CF6-4A91-A4B6-ED68C7B754C3}">
      <dgm:prSet phldr="0"/>
      <dgm:spPr/>
      <dgm:t>
        <a:bodyPr/>
        <a:lstStyle/>
        <a:p>
          <a:pPr rtl="0"/>
          <a:r>
            <a:rPr lang="en-US">
              <a:latin typeface="Century Gothic" panose="020B0502020202020204"/>
              <a:hlinkClick xmlns:r="http://schemas.openxmlformats.org/officeDocument/2006/relationships" r:id="rId2"/>
            </a:rPr>
            <a:t>Bel Air High School Website</a:t>
          </a:r>
          <a:r>
            <a:rPr lang="en-US">
              <a:latin typeface="Century Gothic" panose="020B0502020202020204"/>
            </a:rPr>
            <a:t> </a:t>
          </a:r>
        </a:p>
      </dgm:t>
    </dgm:pt>
    <dgm:pt modelId="{135BB047-6B84-49A6-9102-FF3342C6A543}" type="parTrans" cxnId="{4173848B-DE5E-4648-817E-AA3BC4B046C0}">
      <dgm:prSet/>
      <dgm:spPr/>
    </dgm:pt>
    <dgm:pt modelId="{AF69736C-5E84-4C31-B711-B4CB82EADF6A}" type="sibTrans" cxnId="{4173848B-DE5E-4648-817E-AA3BC4B046C0}">
      <dgm:prSet/>
      <dgm:spPr/>
      <dgm:t>
        <a:bodyPr/>
        <a:lstStyle/>
        <a:p>
          <a:endParaRPr lang="en-US"/>
        </a:p>
      </dgm:t>
    </dgm:pt>
    <dgm:pt modelId="{5CB4862A-7B5E-41CA-B873-D88FEF3AF1FA}" type="pres">
      <dgm:prSet presAssocID="{18D62FEE-130F-45D4-8151-C49C5AF74540}" presName="linear" presStyleCnt="0">
        <dgm:presLayoutVars>
          <dgm:animLvl val="lvl"/>
          <dgm:resizeHandles val="exact"/>
        </dgm:presLayoutVars>
      </dgm:prSet>
      <dgm:spPr/>
    </dgm:pt>
    <dgm:pt modelId="{C8352E79-24A1-47C9-8919-D250D1D78E94}" type="pres">
      <dgm:prSet presAssocID="{09050FDC-EF2A-44FC-928F-BC6D07EDB5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A49CF7-CBCA-41FA-9F06-BE87B0DFF41E}" type="pres">
      <dgm:prSet presAssocID="{89BAC355-BD01-4BD8-A137-BD8C92B75CCE}" presName="spacer" presStyleCnt="0"/>
      <dgm:spPr/>
    </dgm:pt>
    <dgm:pt modelId="{8454B7DA-6736-4B32-AFD1-A67DA98FCE69}" type="pres">
      <dgm:prSet presAssocID="{79C2F12E-64B5-4754-B5A1-440471F287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CA82CA-B516-40E7-9641-401A27F6C27B}" type="pres">
      <dgm:prSet presAssocID="{B34E639B-9081-4638-8913-8D1CBA207605}" presName="spacer" presStyleCnt="0"/>
      <dgm:spPr/>
    </dgm:pt>
    <dgm:pt modelId="{9F73EAEA-BF3F-496D-A10D-0934FF749B62}" type="pres">
      <dgm:prSet presAssocID="{A48EDB91-2CF6-4A91-A4B6-ED68C7B754C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2B8F0D-232D-467E-8396-FBF08AD26179}" type="presOf" srcId="{A48EDB91-2CF6-4A91-A4B6-ED68C7B754C3}" destId="{9F73EAEA-BF3F-496D-A10D-0934FF749B62}" srcOrd="0" destOrd="0" presId="urn:microsoft.com/office/officeart/2005/8/layout/vList2"/>
    <dgm:cxn modelId="{D91D4815-BBF5-4B4E-9DE7-8E4866BC054F}" srcId="{18D62FEE-130F-45D4-8151-C49C5AF74540}" destId="{09050FDC-EF2A-44FC-928F-BC6D07EDB58F}" srcOrd="0" destOrd="0" parTransId="{BB08382D-2FEA-4BD9-ACCC-007BE5D4F4C5}" sibTransId="{89BAC355-BD01-4BD8-A137-BD8C92B75CCE}"/>
    <dgm:cxn modelId="{A90E0F31-EAFC-4A9D-A298-E2A45A09222D}" type="presOf" srcId="{79C2F12E-64B5-4754-B5A1-440471F2872E}" destId="{8454B7DA-6736-4B32-AFD1-A67DA98FCE69}" srcOrd="0" destOrd="0" presId="urn:microsoft.com/office/officeart/2005/8/layout/vList2"/>
    <dgm:cxn modelId="{AB2B134B-9C32-419A-AFBD-DC3AABDA792A}" type="presOf" srcId="{09050FDC-EF2A-44FC-928F-BC6D07EDB58F}" destId="{C8352E79-24A1-47C9-8919-D250D1D78E94}" srcOrd="0" destOrd="0" presId="urn:microsoft.com/office/officeart/2005/8/layout/vList2"/>
    <dgm:cxn modelId="{5041AC73-25E0-4317-9213-8DAB61F6609D}" type="presOf" srcId="{18D62FEE-130F-45D4-8151-C49C5AF74540}" destId="{5CB4862A-7B5E-41CA-B873-D88FEF3AF1FA}" srcOrd="0" destOrd="0" presId="urn:microsoft.com/office/officeart/2005/8/layout/vList2"/>
    <dgm:cxn modelId="{4173848B-DE5E-4648-817E-AA3BC4B046C0}" srcId="{18D62FEE-130F-45D4-8151-C49C5AF74540}" destId="{A48EDB91-2CF6-4A91-A4B6-ED68C7B754C3}" srcOrd="2" destOrd="0" parTransId="{135BB047-6B84-49A6-9102-FF3342C6A543}" sibTransId="{AF69736C-5E84-4C31-B711-B4CB82EADF6A}"/>
    <dgm:cxn modelId="{183F3AA8-F1A5-4CAE-B28B-1EA6A74C40A0}" srcId="{18D62FEE-130F-45D4-8151-C49C5AF74540}" destId="{79C2F12E-64B5-4754-B5A1-440471F2872E}" srcOrd="1" destOrd="0" parTransId="{24AC227B-258C-4B50-9B03-083C4D8356DC}" sibTransId="{B34E639B-9081-4638-8913-8D1CBA207605}"/>
    <dgm:cxn modelId="{9BBFEF52-C3BE-4715-81B4-1D836582595C}" type="presParOf" srcId="{5CB4862A-7B5E-41CA-B873-D88FEF3AF1FA}" destId="{C8352E79-24A1-47C9-8919-D250D1D78E94}" srcOrd="0" destOrd="0" presId="urn:microsoft.com/office/officeart/2005/8/layout/vList2"/>
    <dgm:cxn modelId="{A7425C5F-5A6F-41FD-A2C3-AD1C99C02CFC}" type="presParOf" srcId="{5CB4862A-7B5E-41CA-B873-D88FEF3AF1FA}" destId="{03A49CF7-CBCA-41FA-9F06-BE87B0DFF41E}" srcOrd="1" destOrd="0" presId="urn:microsoft.com/office/officeart/2005/8/layout/vList2"/>
    <dgm:cxn modelId="{13792359-9E73-41A4-B40E-CD6EEEE22122}" type="presParOf" srcId="{5CB4862A-7B5E-41CA-B873-D88FEF3AF1FA}" destId="{8454B7DA-6736-4B32-AFD1-A67DA98FCE69}" srcOrd="2" destOrd="0" presId="urn:microsoft.com/office/officeart/2005/8/layout/vList2"/>
    <dgm:cxn modelId="{F68F7564-0295-469C-B4B2-3F1928C704A8}" type="presParOf" srcId="{5CB4862A-7B5E-41CA-B873-D88FEF3AF1FA}" destId="{27CA82CA-B516-40E7-9641-401A27F6C27B}" srcOrd="3" destOrd="0" presId="urn:microsoft.com/office/officeart/2005/8/layout/vList2"/>
    <dgm:cxn modelId="{B6680518-702F-45C4-A95F-BAAB0298E842}" type="presParOf" srcId="{5CB4862A-7B5E-41CA-B873-D88FEF3AF1FA}" destId="{9F73EAEA-BF3F-496D-A10D-0934FF749B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52E79-24A1-47C9-8919-D250D1D78E94}">
      <dsp:nvSpPr>
        <dsp:cNvPr id="0" name=""/>
        <dsp:cNvSpPr/>
      </dsp:nvSpPr>
      <dsp:spPr>
        <a:xfrm>
          <a:off x="0" y="118518"/>
          <a:ext cx="8115299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Itslearning- </a:t>
          </a:r>
          <a:r>
            <a:rPr lang="en-US" sz="2700" kern="1200">
              <a:latin typeface="Century Gothic" panose="020B0502020202020204"/>
            </a:rPr>
            <a:t>check</a:t>
          </a:r>
          <a:r>
            <a:rPr lang="en-US" sz="2700" kern="1200"/>
            <a:t> out </a:t>
          </a:r>
          <a:r>
            <a:rPr lang="en-US" sz="2700" kern="1200">
              <a:latin typeface="Century Gothic" panose="020B0502020202020204"/>
            </a:rPr>
            <a:t>your students’ Itslearning counseling tile in the "Resources" tab</a:t>
          </a:r>
          <a:endParaRPr lang="en-US" sz="2700" kern="1200"/>
        </a:p>
      </dsp:txBody>
      <dsp:txXfrm>
        <a:off x="52431" y="170949"/>
        <a:ext cx="8010437" cy="969198"/>
      </dsp:txXfrm>
    </dsp:sp>
    <dsp:sp modelId="{8454B7DA-6736-4B32-AFD1-A67DA98FCE69}">
      <dsp:nvSpPr>
        <dsp:cNvPr id="0" name=""/>
        <dsp:cNvSpPr/>
      </dsp:nvSpPr>
      <dsp:spPr>
        <a:xfrm>
          <a:off x="0" y="1270338"/>
          <a:ext cx="8115299" cy="1074060"/>
        </a:xfrm>
        <a:prstGeom prst="round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HCPS.ORG - </a:t>
          </a:r>
          <a:r>
            <a:rPr lang="en-US" sz="2700" kern="1200">
              <a:hlinkClick xmlns:r="http://schemas.openxmlformats.org/officeDocument/2006/relationships" r:id="rId1"/>
            </a:rPr>
            <a:t>Student Education Planning Guide</a:t>
          </a:r>
          <a:endParaRPr lang="en-US" sz="2700" kern="1200"/>
        </a:p>
      </dsp:txBody>
      <dsp:txXfrm>
        <a:off x="52431" y="1322769"/>
        <a:ext cx="8010437" cy="969198"/>
      </dsp:txXfrm>
    </dsp:sp>
    <dsp:sp modelId="{9F73EAEA-BF3F-496D-A10D-0934FF749B62}">
      <dsp:nvSpPr>
        <dsp:cNvPr id="0" name=""/>
        <dsp:cNvSpPr/>
      </dsp:nvSpPr>
      <dsp:spPr>
        <a:xfrm>
          <a:off x="0" y="2422159"/>
          <a:ext cx="8115299" cy="1074060"/>
        </a:xfrm>
        <a:prstGeom prst="round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entury Gothic" panose="020B0502020202020204"/>
              <a:hlinkClick xmlns:r="http://schemas.openxmlformats.org/officeDocument/2006/relationships" r:id="rId2"/>
            </a:rPr>
            <a:t>Bel Air High School Website</a:t>
          </a:r>
          <a:r>
            <a:rPr lang="en-US" sz="2700" kern="1200">
              <a:latin typeface="Century Gothic" panose="020B0502020202020204"/>
            </a:rPr>
            <a:t> </a:t>
          </a:r>
        </a:p>
      </dsp:txBody>
      <dsp:txXfrm>
        <a:off x="52431" y="2474590"/>
        <a:ext cx="8010437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A138C-2B7C-41C2-B849-50CF5AF8B01F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4041E-A3D9-4DB1-8859-E6CA2EA0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0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F7F8-3255-4909-B4AF-02F3B14F1D8A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AD9EE-AEF2-40A3-8819-337FD6A5E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1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8B3706-F6E7-4BAB-A333-24660F9F5A9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9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8B3706-F6E7-4BAB-A333-24660F9F5A9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3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CFDB4F-3D06-429A-B653-2EE55E95470A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9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FC256C6-231D-42D3-96C4-AB20BABDEB9B}" type="slidenum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34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FC256C6-231D-42D3-96C4-AB20BABDEB9B}" type="slidenum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087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FC256C6-231D-42D3-96C4-AB20BABDEB9B}" type="slidenum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5616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FC256C6-231D-42D3-96C4-AB20BABDEB9B}" type="slidenum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547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FC256C6-231D-42D3-96C4-AB20BABDEB9B}" type="slidenum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009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FC256C6-231D-42D3-96C4-AB20BABDEB9B}" type="slidenum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647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32E54A5-483F-43F0-9224-32CB8A39763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549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ABB04C-553E-46D6-B0B1-0F3BC1DC6D1F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017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35A214D-271A-4B89-9D8D-12FCDCDED39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4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CE735-F039-492D-9279-AAA330AC29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170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3FFC092-5FF0-4A18-BEEB-EFBE6AA1FC6D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33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C180C-AB96-40A3-BDB7-4287D9F0ED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472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3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27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6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6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3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78132F5-3CAE-4A83-98AE-57F611BA3E80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18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FC256C6-231D-42D3-96C4-AB20BABDEB9B}" type="slidenum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659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467D479-28BE-4CE9-A410-7C4E3F080DA0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548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EE2C4AA-5E1F-41B6-B6C1-EFF717944D07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555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68B4D3C-3277-4C8F-87B0-128A65AF21EC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62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F1755B-A061-475A-A08A-2EB3557B5E0B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90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FC256C6-231D-42D3-96C4-AB20BABDEB9B}" type="slidenum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799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3FC256C6-231D-42D3-96C4-AB20BABDEB9B}" type="slidenum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8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618D9A0-2540-467E-8B6B-CC6E182EA5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83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  <p:sldLayoutId id="2147484043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6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  <p:sldLayoutId id="2147484068" r:id="rId2"/>
    <p:sldLayoutId id="2147484066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6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6" y="3894669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6" y="6172205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2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7" y="5578480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6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1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hcps.org/sep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ps.org/students/coursereques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54C2B-3314-4418-926C-BF07326F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553" y="685799"/>
            <a:ext cx="4619455" cy="55275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700" b="1"/>
            </a:br>
            <a:br>
              <a:rPr lang="en-US" sz="3700" b="1"/>
            </a:br>
            <a:r>
              <a:rPr lang="en-US" sz="3700" b="1"/>
              <a:t>8</a:t>
            </a:r>
            <a:r>
              <a:rPr lang="en-US" sz="3700" b="1" baseline="30000"/>
              <a:t>th</a:t>
            </a:r>
            <a:r>
              <a:rPr lang="en-US" sz="3700" b="1"/>
              <a:t> grade Parent presentation for the 2022-2023 school year</a:t>
            </a:r>
            <a:br>
              <a:rPr lang="en-US" sz="3700" b="1"/>
            </a:br>
            <a:br>
              <a:rPr lang="en-US" sz="3700" b="1"/>
            </a:br>
            <a:br>
              <a:rPr lang="en-US" sz="3700" b="1"/>
            </a:br>
            <a:br>
              <a:rPr lang="en-US" sz="3700" b="1"/>
            </a:br>
            <a:br>
              <a:rPr lang="en-US" sz="3700" b="1"/>
            </a:br>
            <a:r>
              <a:rPr lang="en-US" sz="2000" b="1"/>
              <a:t>Bel Air High School Counselors </a:t>
            </a:r>
            <a:endParaRPr lang="en-US" sz="37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6F1EC-E897-4793-9306-5A88BB54F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80" b="-3"/>
          <a:stretch/>
        </p:blipFill>
        <p:spPr>
          <a:xfrm>
            <a:off x="20" y="10"/>
            <a:ext cx="3479779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4CB8527-AA19-4F94-8270-20EA716B755B}"/>
              </a:ext>
            </a:extLst>
          </p:cNvPr>
          <p:cNvSpPr txBox="1"/>
          <p:nvPr/>
        </p:nvSpPr>
        <p:spPr>
          <a:xfrm>
            <a:off x="4236910" y="6096947"/>
            <a:ext cx="39642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164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7" name="Rectangle 196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CAD274-B24B-4910-9014-559938F9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0" y="571822"/>
            <a:ext cx="8255339" cy="11831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u="sng"/>
              <a:t>Graduation Requirements</a:t>
            </a:r>
            <a:r>
              <a:rPr lang="en-US" sz="4800"/>
              <a:t>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B15AA-9F7B-4DA9-A06D-FACAC64AA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5133" y="1969633"/>
            <a:ext cx="3924885" cy="34389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" panose="05040102010807070707" pitchFamily="18" charset="2"/>
              <a:buChar char="•"/>
            </a:pPr>
            <a:r>
              <a:rPr lang="en-US" sz="3200"/>
              <a:t>Service Learning- 75 Hours Total (25 hours each year at HCPS) </a:t>
            </a:r>
            <a:endParaRPr lang="en-US"/>
          </a:p>
          <a:p>
            <a:pPr marL="457200" indent="-457200">
              <a:buFont typeface="Arial" panose="05040102010807070707" pitchFamily="18" charset="2"/>
              <a:buChar char="•"/>
            </a:pPr>
            <a:r>
              <a:rPr lang="en-US" sz="3200"/>
              <a:t>Testing Requirements: SEPG</a:t>
            </a:r>
          </a:p>
        </p:txBody>
      </p:sp>
      <p:pic>
        <p:nvPicPr>
          <p:cNvPr id="137" name="Graphic 136" descr="Checkmark">
            <a:extLst>
              <a:ext uri="{FF2B5EF4-FFF2-40B4-BE49-F238E27FC236}">
                <a16:creationId xmlns:a16="http://schemas.microsoft.com/office/drawing/2014/main" id="{ABB62AE5-13A0-4A4F-B7D6-93164133E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74" y="2233536"/>
            <a:ext cx="3003367" cy="3003367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19505" y="1718523"/>
            <a:ext cx="739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6000"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3E38C-5B90-4A01-8F11-022CF233CBCB}"/>
              </a:ext>
            </a:extLst>
          </p:cNvPr>
          <p:cNvSpPr txBox="1"/>
          <p:nvPr/>
        </p:nvSpPr>
        <p:spPr>
          <a:xfrm>
            <a:off x="773221" y="318999"/>
            <a:ext cx="837456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7142AB-1C99-4D99-961E-9CEAD286F006}"/>
              </a:ext>
            </a:extLst>
          </p:cNvPr>
          <p:cNvSpPr txBox="1"/>
          <p:nvPr/>
        </p:nvSpPr>
        <p:spPr>
          <a:xfrm>
            <a:off x="2291681" y="4932649"/>
            <a:ext cx="46174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698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1371600" y="2362200"/>
            <a:ext cx="381000" cy="3810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1371600" y="5105400"/>
            <a:ext cx="381000" cy="3810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905000" y="2133600"/>
            <a:ext cx="548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Starting with the first quarter next year you must pass all of your classes every quarter to remain eligible</a:t>
            </a: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905000" y="48768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Behavioral reports</a:t>
            </a:r>
            <a:r>
              <a:rPr lang="en-US" sz="2400" kern="1200">
                <a:solidFill>
                  <a:srgbClr val="000000"/>
                </a:solidFill>
                <a:latin typeface="Arial"/>
                <a:cs typeface="Arial"/>
              </a:rPr>
              <a:t> can make you ineligible (suspension)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1981200" y="37338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 E’s allowed</a:t>
            </a:r>
          </a:p>
        </p:txBody>
      </p:sp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1371600" y="3810000"/>
            <a:ext cx="381000" cy="3810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3746" name="WordArt 18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229600" cy="1066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8931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54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003399"/>
                  </a:gs>
                  <a:gs pos="100000">
                    <a:srgbClr val="99CCFF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C9873-CDC8-4D5F-8037-905796707669}"/>
              </a:ext>
            </a:extLst>
          </p:cNvPr>
          <p:cNvSpPr/>
          <p:nvPr/>
        </p:nvSpPr>
        <p:spPr>
          <a:xfrm>
            <a:off x="1005158" y="772805"/>
            <a:ext cx="71336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Eligibility</a:t>
            </a:r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Requirements</a:t>
            </a: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65431" y="1661531"/>
            <a:ext cx="4619455" cy="2971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4800" b="1"/>
            </a:br>
            <a:r>
              <a:rPr lang="en-US" sz="48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</a:t>
            </a:r>
            <a:br>
              <a:rPr lang="en-US" sz="48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48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br>
              <a:rPr lang="en-US" sz="48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48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Planning </a:t>
            </a:r>
            <a:br>
              <a:rPr lang="en-US" sz="48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48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endParaRPr lang="en-US" sz="4800" b="1"/>
          </a:p>
        </p:txBody>
      </p:sp>
      <p:pic>
        <p:nvPicPr>
          <p:cNvPr id="86020" name="Picture 86019" descr="Person writing on a notepad">
            <a:extLst>
              <a:ext uri="{FF2B5EF4-FFF2-40B4-BE49-F238E27FC236}">
                <a16:creationId xmlns:a16="http://schemas.microsoft.com/office/drawing/2014/main" id="{0969CDC7-B65D-4D3B-AB92-A2718BA3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26" r="27011" b="-7"/>
          <a:stretch/>
        </p:blipFill>
        <p:spPr>
          <a:xfrm>
            <a:off x="20" y="10"/>
            <a:ext cx="3479779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1362"/>
          </a:xfrm>
          <a:noFill/>
          <a:ln/>
        </p:spPr>
        <p:txBody>
          <a:bodyPr/>
          <a:lstStyle/>
          <a:p>
            <a:r>
              <a:rPr lang="en-US" sz="6000" b="1"/>
              <a:t>2022– 2023       </a:t>
            </a:r>
            <a:br>
              <a:rPr lang="en-US" sz="6000" b="1"/>
            </a:br>
            <a:r>
              <a:rPr lang="en-US" sz="6000" b="1"/>
              <a:t>Freshmen</a:t>
            </a:r>
            <a:br>
              <a:rPr lang="en-US" sz="6000" b="1"/>
            </a:br>
            <a:r>
              <a:rPr lang="en-US" sz="6000" b="1"/>
              <a:t>Registration</a:t>
            </a:r>
            <a:br>
              <a:rPr lang="en-US" sz="6000" b="1"/>
            </a:br>
            <a:r>
              <a:rPr lang="en-US" sz="6000" b="1"/>
              <a:t>Form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116D4764-C032-4344-9D0A-4609BAEE9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91" y="-760562"/>
            <a:ext cx="9066170" cy="7707065"/>
          </a:xfrm>
        </p:spPr>
      </p:pic>
    </p:spTree>
    <p:extLst>
      <p:ext uri="{BB962C8B-B14F-4D97-AF65-F5344CB8AC3E}">
        <p14:creationId xmlns:p14="http://schemas.microsoft.com/office/powerpoint/2010/main" val="901123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0B9A5AEF-05B4-401B-806A-4BF7BCCE5D96}"/>
              </a:ext>
            </a:extLst>
          </p:cNvPr>
          <p:cNvSpPr txBox="1">
            <a:spLocks/>
          </p:cNvSpPr>
          <p:nvPr/>
        </p:nvSpPr>
        <p:spPr>
          <a:xfrm>
            <a:off x="3734971" y="685799"/>
            <a:ext cx="4716195" cy="489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kumimoji="0" lang="en-US" sz="2200" b="0" i="0" u="none" strike="noStrike" cap="none" spc="0" normalizeH="0" baseline="0" noProof="0">
                <a:ln w="3175" cmpd="sng"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Make sure to include</a:t>
            </a:r>
            <a:r>
              <a:rPr lang="en-US" sz="2200" cap="none">
                <a:latin typeface="+mn-lt"/>
                <a:ea typeface="+mn-ea"/>
                <a:cs typeface="+mn-cs"/>
              </a:rPr>
              <a:t> 8 credits </a:t>
            </a:r>
            <a:r>
              <a:rPr lang="en-US" sz="2200" u="sng" cap="none">
                <a:latin typeface="+mn-lt"/>
                <a:ea typeface="+mn-ea"/>
                <a:cs typeface="+mn-cs"/>
              </a:rPr>
              <a:t>and</a:t>
            </a:r>
            <a:br>
              <a:rPr lang="en-US" sz="2200" b="0" i="0" u="none" strike="noStrike" cap="none" spc="0" normalizeH="0" baseline="0" noProof="0">
                <a:ln w="3175" cmpd="sng">
                  <a:noFill/>
                </a:ln>
                <a:uLnTx/>
                <a:uFillTx/>
                <a:latin typeface="+mn-lt"/>
                <a:ea typeface="+mn-ea"/>
                <a:cs typeface="+mn-cs"/>
              </a:rPr>
            </a:br>
            <a:endParaRPr lang="en-US" sz="2200" b="0" i="0" u="none" strike="noStrike" cap="none" spc="0" normalizeH="0" baseline="0" noProof="0">
              <a:ln w="3175" cmpd="sng"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sz="2200" cap="none">
                <a:latin typeface="+mn-lt"/>
                <a:ea typeface="+mn-ea"/>
                <a:cs typeface="+mn-cs"/>
              </a:rPr>
              <a:t>2 </a:t>
            </a:r>
            <a:r>
              <a:rPr kumimoji="0" lang="en-US" sz="2200" b="0" i="0" u="none" strike="noStrike" cap="none" spc="0" normalizeH="0" baseline="0" noProof="0">
                <a:ln w="3175" cmpd="sng"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Alternates (</a:t>
            </a:r>
            <a:r>
              <a:rPr lang="en-US" sz="2200" cap="none">
                <a:latin typeface="+mn-lt"/>
                <a:ea typeface="+mn-ea"/>
                <a:cs typeface="+mn-cs"/>
              </a:rPr>
              <a:t>A1,A2)- be thoughtful about this! </a:t>
            </a:r>
          </a:p>
          <a:p>
            <a:pPr marL="457200" marR="0" lvl="0" indent="-4572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lang="en-US" sz="2200" b="0" i="0" u="none" strike="noStrike" cap="none" spc="0" normalizeH="0" baseline="0" noProof="0">
              <a:ln w="3175" cmpd="sng"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R="0" lvl="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2200" b="0" i="0" u="none" strike="noStrike" cap="none" spc="0" normalizeH="0" baseline="0" noProof="0">
                <a:ln w="3175" cmpd="sng"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Consult with teachers and parents when selecting classes </a:t>
            </a:r>
            <a:br>
              <a:rPr lang="en-US" sz="2200" b="0" i="0" u="none" strike="noStrike" cap="none" spc="0" normalizeH="0" baseline="0" noProof="0">
                <a:ln w="3175" cmpd="sng">
                  <a:noFill/>
                </a:ln>
                <a:uLnTx/>
                <a:uFillTx/>
                <a:latin typeface="+mn-lt"/>
                <a:ea typeface="+mn-ea"/>
                <a:cs typeface="+mn-cs"/>
              </a:rPr>
            </a:br>
            <a:endParaRPr lang="en-US" sz="2200" b="0" i="0" u="none" strike="noStrike" cap="none" spc="0" normalizeH="0" baseline="0" noProof="0">
              <a:ln w="3175" cmpd="sng"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kumimoji="0" lang="en-US" sz="2200" b="0" i="0" u="none" strike="noStrike" cap="none" spc="0" normalizeH="0" baseline="0" noProof="0">
                <a:ln w="3175" cmpd="sng"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Consider rigor of whole schedule</a:t>
            </a:r>
            <a:r>
              <a:rPr lang="en-US" sz="2200" cap="none">
                <a:latin typeface="+mn-lt"/>
                <a:ea typeface="+mn-ea"/>
                <a:cs typeface="+mn-cs"/>
              </a:rPr>
              <a:t> (work and college classes included)</a:t>
            </a:r>
            <a:endParaRPr lang="en-US" sz="2200" b="0" i="0" u="none" strike="noStrike" cap="none" spc="0" normalizeH="0" baseline="0" noProof="0">
              <a:ln w="3175" cmpd="sng"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2200" b="0" i="0" u="none" strike="noStrike" cap="none" spc="0" normalizeH="0" baseline="0" noProof="0">
              <a:ln w="3175" cmpd="sng"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24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3" y="2"/>
            <a:ext cx="9143307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141618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D9980-FB2E-484F-92F1-7D3CB9B83A14}"/>
              </a:ext>
            </a:extLst>
          </p:cNvPr>
          <p:cNvSpPr txBox="1"/>
          <p:nvPr/>
        </p:nvSpPr>
        <p:spPr>
          <a:xfrm>
            <a:off x="513159" y="685800"/>
            <a:ext cx="6400800" cy="53901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400" b="1" u="sng">
                <a:latin typeface="+mn-lt"/>
              </a:rPr>
              <a:t>Course Registration App Directions:</a:t>
            </a:r>
            <a:r>
              <a:rPr lang="en-US" sz="2400">
                <a:latin typeface="+mn-lt"/>
              </a:rPr>
              <a:t> </a:t>
            </a:r>
            <a:endParaRPr lang="en-US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en-US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>
                <a:latin typeface="+mn-lt"/>
              </a:rPr>
              <a:t>1. Go to </a:t>
            </a:r>
            <a:r>
              <a:rPr lang="en-US" b="0" i="0">
                <a:effectLst/>
                <a:latin typeface="Calibri" panose="020F0502020204030204" pitchFamily="34" charset="0"/>
                <a:hlinkClick r:id="rId3" tooltip="Original URL: https://www.hcps.org/students/courserequests. Click or tap if you trust this link."/>
              </a:rPr>
              <a:t>https://www.hcps.org/students/courserequests</a:t>
            </a:r>
            <a:r>
              <a:rPr lang="en-US" b="0" i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>
                <a:latin typeface="Century Gothic"/>
                <a:cs typeface="Calibri"/>
              </a:rPr>
              <a:t>2. Sign into the app using your username and password you would use for your school login.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>
                <a:latin typeface="Century Gothic"/>
                <a:cs typeface="Calibri"/>
              </a:rPr>
              <a:t>3. Fill in your courses EXACTLY how you have them on your course registration sheet. (Hint- if you do "Ctrl-F", you can type in the course numbers to easily find your classes. 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>
                <a:latin typeface="Century Gothic"/>
                <a:cs typeface="Calibri"/>
              </a:rPr>
              <a:t>Double check that you have 8 classes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>
                <a:latin typeface="Century Gothic"/>
                <a:cs typeface="Calibri"/>
              </a:rPr>
              <a:t>AND 2 Alternates! 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>
                <a:latin typeface="Century Gothic"/>
                <a:cs typeface="Calibri"/>
              </a:rPr>
              <a:t>Make sure to put in your pathway AND click "finish course requests" to submit your courses. </a:t>
            </a:r>
          </a:p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AD139-F871-492D-9819-E25708115B14}"/>
              </a:ext>
            </a:extLst>
          </p:cNvPr>
          <p:cNvSpPr txBox="1"/>
          <p:nvPr/>
        </p:nvSpPr>
        <p:spPr>
          <a:xfrm>
            <a:off x="1247945" y="891082"/>
            <a:ext cx="6400800" cy="36152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05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8" y="859019"/>
            <a:ext cx="1407490" cy="1324506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52897" y="5382500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148082"/>
            <a:ext cx="1696474" cy="852668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197292-1598-4C13-AC80-B9C6C85D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12" y="1339851"/>
            <a:ext cx="8152776" cy="4178299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74D8CD-B1C2-4E7E-82D4-01CA01E9614C}"/>
              </a:ext>
            </a:extLst>
          </p:cNvPr>
          <p:cNvSpPr/>
          <p:nvPr/>
        </p:nvSpPr>
        <p:spPr>
          <a:xfrm flipV="1">
            <a:off x="7491712" y="1711606"/>
            <a:ext cx="730652" cy="376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5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8" y="859019"/>
            <a:ext cx="1407490" cy="1324506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52897" y="5382500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148082"/>
            <a:ext cx="1696474" cy="852668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56EA62-4524-48ED-937C-808F09F85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9" y="1339851"/>
            <a:ext cx="7809902" cy="4178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3" y="2"/>
            <a:ext cx="9143307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9141618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D9980-FB2E-484F-92F1-7D3CB9B83A14}"/>
              </a:ext>
            </a:extLst>
          </p:cNvPr>
          <p:cNvSpPr txBox="1"/>
          <p:nvPr/>
        </p:nvSpPr>
        <p:spPr>
          <a:xfrm>
            <a:off x="513159" y="685800"/>
            <a:ext cx="6400800" cy="53901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u="sng">
                <a:latin typeface="Calibri"/>
                <a:cs typeface="Calibri"/>
              </a:rPr>
              <a:t>Steps for Course Selection 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Calibri"/>
                <a:cs typeface="Calibri"/>
              </a:rPr>
              <a:t>Have conversations with your teachers and parents. 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Calibri"/>
                <a:cs typeface="Calibri"/>
              </a:rPr>
              <a:t>Fill out your course selection sheet. 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Calibri"/>
                <a:cs typeface="Calibri"/>
              </a:rPr>
              <a:t>Go into the app and put your classes in. 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>
                <a:latin typeface="Calibri"/>
                <a:cs typeface="Calibri"/>
              </a:rPr>
              <a:t>Return your form to your teacher for submission</a:t>
            </a:r>
          </a:p>
        </p:txBody>
      </p:sp>
    </p:spTree>
    <p:extLst>
      <p:ext uri="{BB962C8B-B14F-4D97-AF65-F5344CB8AC3E}">
        <p14:creationId xmlns:p14="http://schemas.microsoft.com/office/powerpoint/2010/main" val="320825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7B0E-607E-4E44-922B-44D12092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87350"/>
            <a:ext cx="7658100" cy="823913"/>
          </a:xfrm>
        </p:spPr>
        <p:txBody>
          <a:bodyPr lIns="68580" tIns="34290" rIns="68580" bIns="3429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950" b="1">
                <a:latin typeface="Felix Titling" panose="04060505060202020A04" pitchFamily="82" charset="0"/>
              </a:rPr>
              <a:t>School counselors</a:t>
            </a:r>
            <a:endParaRPr lang="en-US" sz="4950">
              <a:latin typeface="Felix Titling" panose="04060505060202020A04" pitchFamily="82" charset="0"/>
            </a:endParaRPr>
          </a:p>
        </p:txBody>
      </p:sp>
      <p:sp>
        <p:nvSpPr>
          <p:cNvPr id="8199" name="Rectangle 12">
            <a:extLst>
              <a:ext uri="{FF2B5EF4-FFF2-40B4-BE49-F238E27FC236}">
                <a16:creationId xmlns:a16="http://schemas.microsoft.com/office/drawing/2014/main" id="{79ECCD0B-8184-48EE-AECB-C319C96D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4300538"/>
            <a:ext cx="14176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Felix Titling" panose="04060505060202020A04" pitchFamily="82" charset="0"/>
              </a:rPr>
              <a:t>Mr. Naus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A-F</a:t>
            </a:r>
          </a:p>
          <a:p>
            <a:pPr algn="ctr" eaLnBrk="1" hangingPunct="1"/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Edward.Naus@hcps.org</a:t>
            </a:r>
          </a:p>
        </p:txBody>
      </p:sp>
      <p:sp>
        <p:nvSpPr>
          <p:cNvPr id="8200" name="Rectangle 16">
            <a:extLst>
              <a:ext uri="{FF2B5EF4-FFF2-40B4-BE49-F238E27FC236}">
                <a16:creationId xmlns:a16="http://schemas.microsoft.com/office/drawing/2014/main" id="{53911EA8-821B-47D0-BBBE-5FA95B31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4297363"/>
            <a:ext cx="14684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Felix Titling" panose="04060505060202020A04" pitchFamily="82" charset="0"/>
              </a:rPr>
              <a:t>Ms. Hackett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G-Mi</a:t>
            </a:r>
          </a:p>
          <a:p>
            <a:pPr algn="ctr" eaLnBrk="1" hangingPunct="1"/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 err="1">
                <a:latin typeface="Gill Sans MT" panose="020B0502020104020203" pitchFamily="34" charset="0"/>
              </a:rPr>
              <a:t>Lori.Hackett</a:t>
            </a:r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@hcps.org</a:t>
            </a:r>
          </a:p>
        </p:txBody>
      </p:sp>
      <p:sp>
        <p:nvSpPr>
          <p:cNvPr id="8201" name="Rectangle 18">
            <a:extLst>
              <a:ext uri="{FF2B5EF4-FFF2-40B4-BE49-F238E27FC236}">
                <a16:creationId xmlns:a16="http://schemas.microsoft.com/office/drawing/2014/main" id="{C507D827-3539-4A7B-BFEA-78AF777D3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4335463"/>
            <a:ext cx="1470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Felix Titling" panose="04060505060202020A04" pitchFamily="82" charset="0"/>
              </a:rPr>
              <a:t>Ms. Knight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Mo-P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BIO Med</a:t>
            </a:r>
          </a:p>
          <a:p>
            <a:pPr algn="ctr" eaLnBrk="1" hangingPunct="1"/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 err="1">
                <a:latin typeface="Gill Sans MT" panose="020B0502020104020203" pitchFamily="34" charset="0"/>
              </a:rPr>
              <a:t>Terry.Knight</a:t>
            </a:r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@hcps.org</a:t>
            </a:r>
          </a:p>
        </p:txBody>
      </p:sp>
      <p:sp>
        <p:nvSpPr>
          <p:cNvPr id="8202" name="Rectangle 19">
            <a:extLst>
              <a:ext uri="{FF2B5EF4-FFF2-40B4-BE49-F238E27FC236}">
                <a16:creationId xmlns:a16="http://schemas.microsoft.com/office/drawing/2014/main" id="{1FAED38C-741F-4DF1-A6E8-3F63D5FFD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4348163"/>
            <a:ext cx="1895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Felix Titling" panose="04060505060202020A04" pitchFamily="82" charset="0"/>
              </a:rPr>
              <a:t>Ms. McKinney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Q-Z</a:t>
            </a:r>
          </a:p>
          <a:p>
            <a:pPr algn="ctr" eaLnBrk="1" hangingPunct="1"/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Brittany.Mckinney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@hcps.org</a:t>
            </a:r>
          </a:p>
        </p:txBody>
      </p:sp>
      <p:sp>
        <p:nvSpPr>
          <p:cNvPr id="8203" name="TextBox 2">
            <a:extLst>
              <a:ext uri="{FF2B5EF4-FFF2-40B4-BE49-F238E27FC236}">
                <a16:creationId xmlns:a16="http://schemas.microsoft.com/office/drawing/2014/main" id="{A4DF1B43-A3C0-4F9D-82D4-CA2AB22B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6165850"/>
            <a:ext cx="797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FF00"/>
                </a:solidFill>
                <a:latin typeface="Century Gothic"/>
              </a:rPr>
              <a:t>Contact your counselor if you have questions!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56BAB-786C-4ACB-9A6F-FD5727C3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844"/>
            <a:ext cx="9144000" cy="1530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159" y="4487332"/>
            <a:ext cx="64008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3600" b="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Helpful Websites</a:t>
            </a:r>
          </a:p>
        </p:txBody>
      </p:sp>
      <p:graphicFrame>
        <p:nvGraphicFramePr>
          <p:cNvPr id="37892" name="Content Placeholder 2">
            <a:extLst>
              <a:ext uri="{FF2B5EF4-FFF2-40B4-BE49-F238E27FC236}">
                <a16:creationId xmlns:a16="http://schemas.microsoft.com/office/drawing/2014/main" id="{1411D18D-2670-4B80-A4E5-8AA450D52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947821"/>
              </p:ext>
            </p:extLst>
          </p:nvPr>
        </p:nvGraphicFramePr>
        <p:xfrm>
          <a:off x="513159" y="685800"/>
          <a:ext cx="81152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0787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7B0E-607E-4E44-922B-44D12092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87350"/>
            <a:ext cx="7658100" cy="823913"/>
          </a:xfrm>
        </p:spPr>
        <p:txBody>
          <a:bodyPr lIns="68580" tIns="34290" rIns="68580" bIns="3429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950" b="1">
                <a:latin typeface="Felix Titling" panose="04060505060202020A04" pitchFamily="82" charset="0"/>
              </a:rPr>
              <a:t>School counselors</a:t>
            </a:r>
            <a:endParaRPr lang="en-US" sz="4950">
              <a:latin typeface="Felix Titling" panose="04060505060202020A04" pitchFamily="82" charset="0"/>
            </a:endParaRPr>
          </a:p>
        </p:txBody>
      </p:sp>
      <p:sp>
        <p:nvSpPr>
          <p:cNvPr id="8199" name="Rectangle 12">
            <a:extLst>
              <a:ext uri="{FF2B5EF4-FFF2-40B4-BE49-F238E27FC236}">
                <a16:creationId xmlns:a16="http://schemas.microsoft.com/office/drawing/2014/main" id="{79ECCD0B-8184-48EE-AECB-C319C96D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4300538"/>
            <a:ext cx="14176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Felix Titling" panose="04060505060202020A04" pitchFamily="82" charset="0"/>
              </a:rPr>
              <a:t>Mr. Naus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A-F</a:t>
            </a:r>
          </a:p>
          <a:p>
            <a:pPr algn="ctr" eaLnBrk="1" hangingPunct="1"/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Edward.Naus@hcps.org</a:t>
            </a:r>
          </a:p>
        </p:txBody>
      </p:sp>
      <p:sp>
        <p:nvSpPr>
          <p:cNvPr id="8200" name="Rectangle 16">
            <a:extLst>
              <a:ext uri="{FF2B5EF4-FFF2-40B4-BE49-F238E27FC236}">
                <a16:creationId xmlns:a16="http://schemas.microsoft.com/office/drawing/2014/main" id="{53911EA8-821B-47D0-BBBE-5FA95B31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4297363"/>
            <a:ext cx="146843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Felix Titling" panose="04060505060202020A04" pitchFamily="82" charset="0"/>
              </a:rPr>
              <a:t>Ms. Hackett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G-Mi</a:t>
            </a:r>
          </a:p>
          <a:p>
            <a:pPr algn="ctr" eaLnBrk="1" hangingPunct="1"/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 err="1">
                <a:latin typeface="Gill Sans MT" panose="020B0502020104020203" pitchFamily="34" charset="0"/>
              </a:rPr>
              <a:t>Lori.Hackett</a:t>
            </a:r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@hcps.org</a:t>
            </a:r>
          </a:p>
        </p:txBody>
      </p:sp>
      <p:sp>
        <p:nvSpPr>
          <p:cNvPr id="8201" name="Rectangle 18">
            <a:extLst>
              <a:ext uri="{FF2B5EF4-FFF2-40B4-BE49-F238E27FC236}">
                <a16:creationId xmlns:a16="http://schemas.microsoft.com/office/drawing/2014/main" id="{C507D827-3539-4A7B-BFEA-78AF777D3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4335463"/>
            <a:ext cx="1470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Felix Titling" panose="04060505060202020A04" pitchFamily="82" charset="0"/>
              </a:rPr>
              <a:t>Ms. Knight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Mo-P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BIO Med</a:t>
            </a:r>
          </a:p>
          <a:p>
            <a:pPr algn="ctr" eaLnBrk="1" hangingPunct="1"/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 err="1">
                <a:latin typeface="Gill Sans MT" panose="020B0502020104020203" pitchFamily="34" charset="0"/>
              </a:rPr>
              <a:t>Terry.Knight</a:t>
            </a:r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@hcps.org</a:t>
            </a:r>
          </a:p>
        </p:txBody>
      </p:sp>
      <p:sp>
        <p:nvSpPr>
          <p:cNvPr id="8202" name="Rectangle 19">
            <a:extLst>
              <a:ext uri="{FF2B5EF4-FFF2-40B4-BE49-F238E27FC236}">
                <a16:creationId xmlns:a16="http://schemas.microsoft.com/office/drawing/2014/main" id="{1FAED38C-741F-4DF1-A6E8-3F63D5FFD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4348163"/>
            <a:ext cx="1895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latin typeface="Felix Titling" panose="04060505060202020A04" pitchFamily="82" charset="0"/>
              </a:rPr>
              <a:t>Ms. McKinney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Q-Z</a:t>
            </a:r>
          </a:p>
          <a:p>
            <a:pPr algn="ctr" eaLnBrk="1" hangingPunct="1"/>
            <a:endParaRPr lang="en-US" altLang="en-US" sz="1500" b="1">
              <a:latin typeface="Gill Sans MT" panose="020B0502020104020203" pitchFamily="34" charset="0"/>
            </a:endParaRP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Brittany.Mckinney</a:t>
            </a:r>
          </a:p>
          <a:p>
            <a:pPr algn="ctr" eaLnBrk="1" hangingPunct="1"/>
            <a:r>
              <a:rPr lang="en-US" altLang="en-US" sz="1500" b="1">
                <a:latin typeface="Gill Sans MT" panose="020B0502020104020203" pitchFamily="34" charset="0"/>
              </a:rPr>
              <a:t>@hcps.org</a:t>
            </a:r>
          </a:p>
        </p:txBody>
      </p:sp>
      <p:sp>
        <p:nvSpPr>
          <p:cNvPr id="8203" name="TextBox 2">
            <a:extLst>
              <a:ext uri="{FF2B5EF4-FFF2-40B4-BE49-F238E27FC236}">
                <a16:creationId xmlns:a16="http://schemas.microsoft.com/office/drawing/2014/main" id="{A4DF1B43-A3C0-4F9D-82D4-CA2AB22B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6165850"/>
            <a:ext cx="797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FF00"/>
                </a:solidFill>
              </a:rPr>
              <a:t>Contact your counselor if you have questions.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56BAB-786C-4ACB-9A6F-FD5727C3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844"/>
            <a:ext cx="9144000" cy="15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8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1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0" name="Rectangle 38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3852116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outside&#10;&#10;Description automatically generated with medium confidence">
            <a:extLst>
              <a:ext uri="{FF2B5EF4-FFF2-40B4-BE49-F238E27FC236}">
                <a16:creationId xmlns:a16="http://schemas.microsoft.com/office/drawing/2014/main" id="{DDC0BBC3-98F9-4D2B-8238-D87F07960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49"/>
          <a:stretch/>
        </p:blipFill>
        <p:spPr>
          <a:xfrm>
            <a:off x="597903" y="786117"/>
            <a:ext cx="3607308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EF6B10-5682-431E-95A1-099692AA0702}"/>
              </a:ext>
            </a:extLst>
          </p:cNvPr>
          <p:cNvSpPr txBox="1"/>
          <p:nvPr/>
        </p:nvSpPr>
        <p:spPr>
          <a:xfrm>
            <a:off x="4761945" y="1566333"/>
            <a:ext cx="3614740" cy="36152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3200">
                <a:solidFill>
                  <a:schemeClr val="bg2">
                    <a:lumMod val="75000"/>
                  </a:schemeClr>
                </a:solidFill>
              </a:rPr>
              <a:t>We look forward to having you and your student join the Bobcat Family!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24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228FF5-314C-44A5-91B3-9F154493DAD6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/>
              <a:t>What’s the difference</a:t>
            </a:r>
            <a:r>
              <a:rPr lang="en-US" sz="6600" b="1">
                <a:latin typeface="AngsanaUPC" panose="020B0502040204020203" pitchFamily="18" charset="-34"/>
                <a:cs typeface="AngsanaUPC" panose="020B0502040204020203" pitchFamily="18" charset="-34"/>
              </a:rPr>
              <a:t>????</a:t>
            </a:r>
            <a:endParaRPr lang="en-US" sz="4400" b="1">
              <a:latin typeface="AngsanaUPC" panose="020B0502040204020203" pitchFamily="18" charset="-34"/>
              <a:cs typeface="AngsanaUPC" panose="020B0502040204020203" pitchFamily="18" charset="-34"/>
            </a:endParaRPr>
          </a:p>
          <a:p>
            <a:pPr marL="0" indent="0" algn="ctr">
              <a:buNone/>
            </a:pPr>
            <a:endParaRPr lang="en-US" sz="4400" b="1"/>
          </a:p>
          <a:p>
            <a:pPr marL="0" indent="0" algn="ctr">
              <a:buNone/>
            </a:pPr>
            <a:r>
              <a:rPr lang="en-US" sz="4400" b="1">
                <a:solidFill>
                  <a:schemeClr val="tx1"/>
                </a:solidFill>
              </a:rPr>
              <a:t>High School</a:t>
            </a:r>
          </a:p>
          <a:p>
            <a:pPr marL="0" indent="0" algn="ctr">
              <a:buNone/>
            </a:pPr>
            <a:r>
              <a:rPr lang="en-US" sz="4400" b="1">
                <a:solidFill>
                  <a:schemeClr val="tx1"/>
                </a:solidFill>
              </a:rPr>
              <a:t>Vs</a:t>
            </a:r>
          </a:p>
          <a:p>
            <a:pPr marL="0" indent="0" algn="ctr">
              <a:buNone/>
            </a:pPr>
            <a:r>
              <a:rPr lang="en-US" sz="4400" b="1">
                <a:solidFill>
                  <a:schemeClr val="tx1"/>
                </a:solidFill>
              </a:rPr>
              <a:t> Middle School</a:t>
            </a:r>
          </a:p>
        </p:txBody>
      </p:sp>
    </p:spTree>
    <p:extLst>
      <p:ext uri="{BB962C8B-B14F-4D97-AF65-F5344CB8AC3E}">
        <p14:creationId xmlns:p14="http://schemas.microsoft.com/office/powerpoint/2010/main" val="612539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37741"/>
            <a:ext cx="84582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en-US" sz="2800" b="1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en-US" sz="280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unit of measure used to count the number of classes that you have </a:t>
            </a:r>
            <a:r>
              <a:rPr lang="en-US" sz="2800" b="1" i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passed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your high school career. </a:t>
            </a:r>
            <a:r>
              <a:rPr lang="en-US" sz="2800" b="1" i="1" u="sng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= Graduation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en-US" sz="2800" b="1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Half of the school year, = two quarters of report cards.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en-US" sz="2800" b="1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Elective</a:t>
            </a:r>
            <a:r>
              <a:rPr lang="en-US" sz="2800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class that you may choose to take as an option to fill a requirement or based on your interest.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en-US" sz="2800" b="1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  <a:r>
              <a:rPr lang="en-US" sz="280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class the state of Maryland or Harford County says you must take in order to graduate.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en-US" sz="2800" b="1" u="sng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Prerequisite</a:t>
            </a:r>
            <a:r>
              <a:rPr lang="en-US" sz="280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>
                <a:solidFill>
                  <a:srgbClr val="FF3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class successfully completed before you may register for a higher level class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446644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>
                <a:solidFill>
                  <a:srgbClr val="FFFF00"/>
                </a:solidFill>
              </a:rPr>
              <a:t>KEY TERMS</a:t>
            </a:r>
          </a:p>
        </p:txBody>
      </p:sp>
    </p:spTree>
    <p:extLst>
      <p:ext uri="{BB962C8B-B14F-4D97-AF65-F5344CB8AC3E}">
        <p14:creationId xmlns:p14="http://schemas.microsoft.com/office/powerpoint/2010/main" val="114599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159" y="685799"/>
            <a:ext cx="2810333" cy="4892040"/>
          </a:xfrm>
        </p:spPr>
        <p:txBody>
          <a:bodyPr>
            <a:normAutofit/>
          </a:bodyPr>
          <a:lstStyle/>
          <a:p>
            <a:pPr algn="r"/>
            <a:r>
              <a:rPr lang="en-US" b="1"/>
              <a:t>The Schedule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734971" y="685799"/>
            <a:ext cx="4716195" cy="4892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>
                <a:solidFill>
                  <a:schemeClr val="tx1"/>
                </a:solidFill>
              </a:rPr>
              <a:t>You will have the opportunity to earn 8 Credits Each Year </a:t>
            </a: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endParaRPr lang="en-US" b="1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>
                <a:solidFill>
                  <a:schemeClr val="tx1"/>
                </a:solidFill>
              </a:rPr>
              <a:t>You will have 4 classes per day </a:t>
            </a:r>
          </a:p>
          <a:p>
            <a:pPr>
              <a:buNone/>
            </a:pPr>
            <a:endParaRPr lang="en-US" b="1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>
                <a:solidFill>
                  <a:schemeClr val="tx1"/>
                </a:solidFill>
              </a:rPr>
              <a:t>Classes are about 85 minutes long</a:t>
            </a:r>
          </a:p>
          <a:p>
            <a:pPr>
              <a:buNone/>
            </a:pPr>
            <a:endParaRPr lang="en-US" b="1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>
                <a:solidFill>
                  <a:schemeClr val="tx1"/>
                </a:solidFill>
              </a:rPr>
              <a:t>Most classes are all year (except health and PE 9)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F6B10-5682-431E-95A1-099692AA0702}"/>
              </a:ext>
            </a:extLst>
          </p:cNvPr>
          <p:cNvSpPr txBox="1"/>
          <p:nvPr/>
        </p:nvSpPr>
        <p:spPr>
          <a:xfrm>
            <a:off x="871803" y="6196338"/>
            <a:ext cx="7570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Sample Schedule 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30E33A0-C5C3-43A2-8BB2-8B834CF64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89949"/>
              </p:ext>
            </p:extLst>
          </p:nvPr>
        </p:nvGraphicFramePr>
        <p:xfrm>
          <a:off x="724136" y="894521"/>
          <a:ext cx="7709147" cy="484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819">
                  <a:extLst>
                    <a:ext uri="{9D8B030D-6E8A-4147-A177-3AD203B41FA5}">
                      <a16:colId xmlns:a16="http://schemas.microsoft.com/office/drawing/2014/main" val="3618992145"/>
                    </a:ext>
                  </a:extLst>
                </a:gridCol>
                <a:gridCol w="3221094">
                  <a:extLst>
                    <a:ext uri="{9D8B030D-6E8A-4147-A177-3AD203B41FA5}">
                      <a16:colId xmlns:a16="http://schemas.microsoft.com/office/drawing/2014/main" val="501234355"/>
                    </a:ext>
                  </a:extLst>
                </a:gridCol>
                <a:gridCol w="3399234">
                  <a:extLst>
                    <a:ext uri="{9D8B030D-6E8A-4147-A177-3AD203B41FA5}">
                      <a16:colId xmlns:a16="http://schemas.microsoft.com/office/drawing/2014/main" val="2782354932"/>
                    </a:ext>
                  </a:extLst>
                </a:gridCol>
              </a:tblGrid>
              <a:tr h="9683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465077"/>
                  </a:ext>
                </a:extLst>
              </a:tr>
              <a:tr h="96835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American Government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Drama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798384"/>
                  </a:ext>
                </a:extLst>
              </a:tr>
              <a:tr h="96835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Spanish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Algebra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979051"/>
                  </a:ext>
                </a:extLst>
              </a:tr>
              <a:tr h="96835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Honors English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Biology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923936"/>
                  </a:ext>
                </a:extLst>
              </a:tr>
              <a:tr h="96835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 9 /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Foundations of Tech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469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342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3F8250A-B5BC-48E8-9E34-320C6AB61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24">
            <a:extLst>
              <a:ext uri="{FF2B5EF4-FFF2-40B4-BE49-F238E27FC236}">
                <a16:creationId xmlns:a16="http://schemas.microsoft.com/office/drawing/2014/main" id="{A2829537-8D6E-4F27-8454-8F19BEA8C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F6B10-5682-431E-95A1-099692AA0702}"/>
              </a:ext>
            </a:extLst>
          </p:cNvPr>
          <p:cNvSpPr txBox="1"/>
          <p:nvPr/>
        </p:nvSpPr>
        <p:spPr>
          <a:xfrm>
            <a:off x="871803" y="6196338"/>
            <a:ext cx="7570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Sample Schedule Daily Math 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4239012B-5937-46F2-A1C8-2984D0684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75245"/>
              </p:ext>
            </p:extLst>
          </p:nvPr>
        </p:nvGraphicFramePr>
        <p:xfrm>
          <a:off x="624745" y="894521"/>
          <a:ext cx="7865717" cy="4742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933">
                  <a:extLst>
                    <a:ext uri="{9D8B030D-6E8A-4147-A177-3AD203B41FA5}">
                      <a16:colId xmlns:a16="http://schemas.microsoft.com/office/drawing/2014/main" val="3618992145"/>
                    </a:ext>
                  </a:extLst>
                </a:gridCol>
                <a:gridCol w="3286513">
                  <a:extLst>
                    <a:ext uri="{9D8B030D-6E8A-4147-A177-3AD203B41FA5}">
                      <a16:colId xmlns:a16="http://schemas.microsoft.com/office/drawing/2014/main" val="501234355"/>
                    </a:ext>
                  </a:extLst>
                </a:gridCol>
                <a:gridCol w="3468271">
                  <a:extLst>
                    <a:ext uri="{9D8B030D-6E8A-4147-A177-3AD203B41FA5}">
                      <a16:colId xmlns:a16="http://schemas.microsoft.com/office/drawing/2014/main" val="2782354932"/>
                    </a:ext>
                  </a:extLst>
                </a:gridCol>
              </a:tblGrid>
              <a:tr h="9484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465077"/>
                  </a:ext>
                </a:extLst>
              </a:tr>
              <a:tr h="94847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English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Journalism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798384"/>
                  </a:ext>
                </a:extLst>
              </a:tr>
              <a:tr h="94847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Health / PE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American Government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979051"/>
                  </a:ext>
                </a:extLst>
              </a:tr>
              <a:tr h="94847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Intro Alg / Alg 1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Intro Alg / Alg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923936"/>
                  </a:ext>
                </a:extLst>
              </a:tr>
              <a:tr h="94847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Fine Art Prep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Biology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469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991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171" y="620722"/>
            <a:ext cx="8201658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F6B10-5682-431E-95A1-099692AA0702}"/>
              </a:ext>
            </a:extLst>
          </p:cNvPr>
          <p:cNvSpPr txBox="1"/>
          <p:nvPr/>
        </p:nvSpPr>
        <p:spPr>
          <a:xfrm>
            <a:off x="871803" y="6196338"/>
            <a:ext cx="7570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Sample Schedule BioMed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DFF7357-FF47-4F5F-B6F7-563B559DD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988572"/>
              </p:ext>
            </p:extLst>
          </p:nvPr>
        </p:nvGraphicFramePr>
        <p:xfrm>
          <a:off x="752534" y="894521"/>
          <a:ext cx="7737594" cy="479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837">
                  <a:extLst>
                    <a:ext uri="{9D8B030D-6E8A-4147-A177-3AD203B41FA5}">
                      <a16:colId xmlns:a16="http://schemas.microsoft.com/office/drawing/2014/main" val="3618992145"/>
                    </a:ext>
                  </a:extLst>
                </a:gridCol>
                <a:gridCol w="3232980">
                  <a:extLst>
                    <a:ext uri="{9D8B030D-6E8A-4147-A177-3AD203B41FA5}">
                      <a16:colId xmlns:a16="http://schemas.microsoft.com/office/drawing/2014/main" val="501234355"/>
                    </a:ext>
                  </a:extLst>
                </a:gridCol>
                <a:gridCol w="3411777">
                  <a:extLst>
                    <a:ext uri="{9D8B030D-6E8A-4147-A177-3AD203B41FA5}">
                      <a16:colId xmlns:a16="http://schemas.microsoft.com/office/drawing/2014/main" val="2782354932"/>
                    </a:ext>
                  </a:extLst>
                </a:gridCol>
              </a:tblGrid>
              <a:tr h="9598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465077"/>
                  </a:ext>
                </a:extLst>
              </a:tr>
              <a:tr h="9598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Honors Alg 2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Spanish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1798384"/>
                  </a:ext>
                </a:extLst>
              </a:tr>
              <a:tr h="9598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 American Gov't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Prin Biom Sci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979051"/>
                  </a:ext>
                </a:extLst>
              </a:tr>
              <a:tr h="9598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Hnr Biology 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Honors English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923936"/>
                  </a:ext>
                </a:extLst>
              </a:tr>
              <a:tr h="9598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Guitar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 9 / Health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469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533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5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7D3FD5-E266-4923-812C-667CC2785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006"/>
              </p:ext>
            </p:extLst>
          </p:nvPr>
        </p:nvGraphicFramePr>
        <p:xfrm>
          <a:off x="662609" y="927179"/>
          <a:ext cx="7772400" cy="5691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2752">
                  <a:extLst>
                    <a:ext uri="{9D8B030D-6E8A-4147-A177-3AD203B41FA5}">
                      <a16:colId xmlns:a16="http://schemas.microsoft.com/office/drawing/2014/main" val="4277071721"/>
                    </a:ext>
                  </a:extLst>
                </a:gridCol>
                <a:gridCol w="947539">
                  <a:extLst>
                    <a:ext uri="{9D8B030D-6E8A-4147-A177-3AD203B41FA5}">
                      <a16:colId xmlns:a16="http://schemas.microsoft.com/office/drawing/2014/main" val="774816684"/>
                    </a:ext>
                  </a:extLst>
                </a:gridCol>
                <a:gridCol w="1489104">
                  <a:extLst>
                    <a:ext uri="{9D8B030D-6E8A-4147-A177-3AD203B41FA5}">
                      <a16:colId xmlns:a16="http://schemas.microsoft.com/office/drawing/2014/main" val="1932163551"/>
                    </a:ext>
                  </a:extLst>
                </a:gridCol>
                <a:gridCol w="1175142">
                  <a:extLst>
                    <a:ext uri="{9D8B030D-6E8A-4147-A177-3AD203B41FA5}">
                      <a16:colId xmlns:a16="http://schemas.microsoft.com/office/drawing/2014/main" val="1236972730"/>
                    </a:ext>
                  </a:extLst>
                </a:gridCol>
                <a:gridCol w="1173528">
                  <a:extLst>
                    <a:ext uri="{9D8B030D-6E8A-4147-A177-3AD203B41FA5}">
                      <a16:colId xmlns:a16="http://schemas.microsoft.com/office/drawing/2014/main" val="1004357541"/>
                    </a:ext>
                  </a:extLst>
                </a:gridCol>
                <a:gridCol w="1174335">
                  <a:extLst>
                    <a:ext uri="{9D8B030D-6E8A-4147-A177-3AD203B41FA5}">
                      <a16:colId xmlns:a16="http://schemas.microsoft.com/office/drawing/2014/main" val="1037145019"/>
                    </a:ext>
                  </a:extLst>
                </a:gridCol>
              </a:tblGrid>
              <a:tr h="758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Courses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Credits Required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Grade 9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Grade 10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Grade 11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Grade 12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1644039"/>
                  </a:ext>
                </a:extLst>
              </a:tr>
              <a:tr h="316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0740452"/>
                  </a:ext>
                </a:extLst>
              </a:tr>
              <a:tr h="316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English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English 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English 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English 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English 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5583611"/>
                  </a:ext>
                </a:extLst>
              </a:tr>
              <a:tr h="316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Math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0236754"/>
                  </a:ext>
                </a:extLst>
              </a:tr>
              <a:tr h="316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Science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Biology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IPC or Chem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4406719"/>
                  </a:ext>
                </a:extLst>
              </a:tr>
              <a:tr h="640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Social</a:t>
                      </a:r>
                      <a:endParaRPr lang="en-US" sz="14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Studies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Government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World</a:t>
                      </a:r>
                      <a:endParaRPr lang="en-US" sz="14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History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U. S.</a:t>
                      </a:r>
                      <a:endParaRPr lang="en-US" sz="14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History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9734966"/>
                  </a:ext>
                </a:extLst>
              </a:tr>
              <a:tr h="973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PE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½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Another ½ Credit any year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6495789"/>
                  </a:ext>
                </a:extLst>
              </a:tr>
              <a:tr h="4628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Health</a:t>
                      </a:r>
                      <a:endParaRPr lang="en-US" sz="1400" b="1">
                        <a:effectLst/>
                        <a:highlight>
                          <a:srgbClr val="FFFF00"/>
                        </a:highlight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½ </a:t>
                      </a:r>
                      <a:endParaRPr lang="en-US" sz="1400" b="1">
                        <a:effectLst/>
                        <a:highlight>
                          <a:srgbClr val="FFFF00"/>
                        </a:highlight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highlight>
                            <a:srgbClr val="FFFF00"/>
                          </a:highlight>
                        </a:rPr>
                        <a:t> 1/2</a:t>
                      </a:r>
                      <a:endParaRPr lang="en-US" sz="1400" b="1">
                        <a:effectLst/>
                        <a:highlight>
                          <a:srgbClr val="FFFF00"/>
                        </a:highlight>
                        <a:latin typeface="Times New Roman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2240740"/>
                  </a:ext>
                </a:extLst>
              </a:tr>
              <a:tr h="316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FOT/AP Comp Sci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4920987"/>
                  </a:ext>
                </a:extLst>
              </a:tr>
              <a:tr h="316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Fine Art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8865190"/>
                  </a:ext>
                </a:extLst>
              </a:tr>
              <a:tr h="640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Career</a:t>
                      </a:r>
                      <a:endParaRPr lang="en-US" sz="1400" b="1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Pathway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4-6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5461236"/>
                  </a:ext>
                </a:extLst>
              </a:tr>
              <a:tr h="316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26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534839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9125AB1-FC29-4E42-93F2-1A49CFE3D6FC}"/>
              </a:ext>
            </a:extLst>
          </p:cNvPr>
          <p:cNvSpPr/>
          <p:nvPr/>
        </p:nvSpPr>
        <p:spPr>
          <a:xfrm>
            <a:off x="714198" y="144872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Graduation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83542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rvationOriginalMetadata xmlns="D4F78207-AF24-45C7-AEF3-AD6E05986895" xsi:nil="true"/>
    <PreservationOriginalListId xmlns="D4F78207-AF24-45C7-AEF3-AD6E05986895">06a2bb79-5fa7-4db0-b7d0-5961f5655293</PreservationOriginalListId>
    <PreservationDatePreserved xmlns="D4F78207-AF24-45C7-AEF3-AD6E05986895">2021-01-22T21:50:48+00:00</PreservationDatePreserved>
    <PreservationOriginalURL xmlns="D4F78207-AF24-45C7-AEF3-AD6E05986895">/personal/brimckinne_hcps_org/Documents/Registration Information/Registration Information 2021/2021 Freshman Orientation Presentation.pptx</PreservationOriginalURL>
    <PreservationVersion xmlns="D4F78207-AF24-45C7-AEF3-AD6E05986895">13.0</PreservationVers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rved Item" ma:contentTypeID="0x009A9EBD057E30442D99A95DCCC91EBBC600F5DB8C6AF45AC543B76A345DFF9549DA" ma:contentTypeVersion="0" ma:contentTypeDescription="Add a new Preserved Item." ma:contentTypeScope="" ma:versionID="8cb15e76c5f0b402a6183b30f194d80d">
  <xsd:schema xmlns:xsd="http://www.w3.org/2001/XMLSchema" xmlns:xs="http://www.w3.org/2001/XMLSchema" xmlns:p="http://schemas.microsoft.com/office/2006/metadata/properties" xmlns:ns2="D4F78207-AF24-45C7-AEF3-AD6E05986895" targetNamespace="http://schemas.microsoft.com/office/2006/metadata/properties" ma:root="true" ma:fieldsID="377fe995ade55b22e85d479a09708935" ns2:_="">
    <xsd:import namespace="D4F78207-AF24-45C7-AEF3-AD6E05986895"/>
    <xsd:element name="properties">
      <xsd:complexType>
        <xsd:sequence>
          <xsd:element name="documentManagement">
            <xsd:complexType>
              <xsd:all>
                <xsd:element ref="ns2:PreservationVersion" minOccurs="0"/>
                <xsd:element ref="ns2:PreservationOriginalURL" minOccurs="0"/>
                <xsd:element ref="ns2:PreservationOriginalListId" minOccurs="0"/>
                <xsd:element ref="ns2:PreservationOriginalMetadata" minOccurs="0"/>
                <xsd:element ref="ns2:PreservationDatePreser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78207-AF24-45C7-AEF3-AD6E05986895" elementFormDefault="qualified">
    <xsd:import namespace="http://schemas.microsoft.com/office/2006/documentManagement/types"/>
    <xsd:import namespace="http://schemas.microsoft.com/office/infopath/2007/PartnerControls"/>
    <xsd:element name="PreservationVersion" ma:index="1" nillable="true" ma:displayName="Preservation Version Number" ma:internalName="PreservationVersion">
      <xsd:simpleType>
        <xsd:restriction base="dms:Text"/>
      </xsd:simpleType>
    </xsd:element>
    <xsd:element name="PreservationOriginalURL" ma:index="2" nillable="true" ma:displayName="Preservation Original Location" ma:indexed="true" ma:internalName="PreservationOriginalURL">
      <xsd:simpleType>
        <xsd:restriction base="dms:Text"/>
      </xsd:simpleType>
    </xsd:element>
    <xsd:element name="PreservationOriginalListId" ma:index="3" nillable="true" ma:displayName="Preservation Original List Id" ma:internalName="PreservationOriginalListId">
      <xsd:simpleType>
        <xsd:restriction base="dms:Text"/>
      </xsd:simpleType>
    </xsd:element>
    <xsd:element name="PreservationOriginalMetadata" ma:index="4" nillable="true" ma:displayName="Preservation Original Metadata" ma:internalName="PreservationOriginalMetadata">
      <xsd:simpleType>
        <xsd:restriction base="dms:Note">
          <xsd:maxLength value="255"/>
        </xsd:restriction>
      </xsd:simpleType>
    </xsd:element>
    <xsd:element name="PreservationDatePreserved" ma:index="5" nillable="true" ma:displayName="Date Preserved" ma:internalName="PreservationDatePreserv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DDEAC0-D1C5-4885-8A6F-FBFE9B7CC4A2}">
  <ds:schemaRefs>
    <ds:schemaRef ds:uri="D4F78207-AF24-45C7-AEF3-AD6E0598689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29DDD6-F585-40AA-BC13-D148358FDCA4}">
  <ds:schemaRefs>
    <ds:schemaRef ds:uri="D4F78207-AF24-45C7-AEF3-AD6E059868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753</Words>
  <Application>Microsoft Office PowerPoint</Application>
  <PresentationFormat>On-screen Show (4:3)</PresentationFormat>
  <Paragraphs>198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AngsanaUPC</vt:lpstr>
      <vt:lpstr>Arial</vt:lpstr>
      <vt:lpstr>Calibri</vt:lpstr>
      <vt:lpstr>Calibri Light</vt:lpstr>
      <vt:lpstr>Century Gothic</vt:lpstr>
      <vt:lpstr>Felix Titling</vt:lpstr>
      <vt:lpstr>Georgia</vt:lpstr>
      <vt:lpstr>Gill Sans MT</vt:lpstr>
      <vt:lpstr>Times New Roman</vt:lpstr>
      <vt:lpstr>Wingdings</vt:lpstr>
      <vt:lpstr>Wingdings 2</vt:lpstr>
      <vt:lpstr>Wingdings 3</vt:lpstr>
      <vt:lpstr>Slice</vt:lpstr>
      <vt:lpstr>1_Slice</vt:lpstr>
      <vt:lpstr>Slice</vt:lpstr>
      <vt:lpstr>Slice</vt:lpstr>
      <vt:lpstr>office theme</vt:lpstr>
      <vt:lpstr>Slice</vt:lpstr>
      <vt:lpstr>  8th grade Parent presentation for the 2022-2023 school year     Bel Air High School Counselors </vt:lpstr>
      <vt:lpstr>School counselors</vt:lpstr>
      <vt:lpstr>PowerPoint Presentation</vt:lpstr>
      <vt:lpstr>PowerPoint Presentation</vt:lpstr>
      <vt:lpstr>The Schedule</vt:lpstr>
      <vt:lpstr>PowerPoint Presentation</vt:lpstr>
      <vt:lpstr>PowerPoint Presentation</vt:lpstr>
      <vt:lpstr>PowerPoint Presentation</vt:lpstr>
      <vt:lpstr>PowerPoint Presentation</vt:lpstr>
      <vt:lpstr>Graduation Requirements </vt:lpstr>
      <vt:lpstr>PowerPoint Presentation</vt:lpstr>
      <vt:lpstr> Student Education Planning  Guide</vt:lpstr>
      <vt:lpstr>2022– 2023        Freshmen Registration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counselors</vt:lpstr>
      <vt:lpstr>PowerPoint Presentation</vt:lpstr>
    </vt:vector>
  </TitlesOfParts>
  <Company>Harford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OTIS</dc:creator>
  <cp:lastModifiedBy>Knight, Terry</cp:lastModifiedBy>
  <cp:revision>3</cp:revision>
  <cp:lastPrinted>2015-12-17T12:07:39Z</cp:lastPrinted>
  <dcterms:created xsi:type="dcterms:W3CDTF">2009-01-07T15:56:08Z</dcterms:created>
  <dcterms:modified xsi:type="dcterms:W3CDTF">2022-02-01T19:35:10Z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0x009A9EBD057E30442D99A95DCCC91EBBC600F5DB8C6AF45AC543B76A345DFF9549DA</vt:lpwstr>
  </property>
  <property fmtid="{D5CDD505-2E9C-101B-9397-08002B2CF9AE}" pid="3" name="Order">
    <vt:r8>27200</vt:r8>
  </property>
  <property fmtid="{D5CDD505-2E9C-101B-9397-08002B2CF9AE}" pid="4" name="_dlc_policyId">
    <vt:lpwstr>/personal/brimckinne_hcps_org/PreservationHoldLibrary</vt:lpwstr>
  </property>
  <property fmtid="{D5CDD505-2E9C-101B-9397-08002B2CF9AE}" pid="5" name="_dlc_ExpireDate">
    <vt:filetime>2021-02-21T13:50:46Z</vt:filetime>
  </property>
  <property fmtid="{D5CDD505-2E9C-101B-9397-08002B2CF9AE}" pid="6" name="ItemRetentionFormula">
    <vt:lpwstr>&lt;formula id="Microsoft.Office.RecordsManagement.PolicyFeatures.Expiration.Formula.BuiltIn"&gt;&lt;number&gt;30&lt;/number&gt;&lt;property&gt;PreservationDatePreserved&lt;/property&gt;&lt;period&gt;days&lt;/period&gt;&lt;/formula&gt;</vt:lpwstr>
  </property>
</Properties>
</file>